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29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1529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1529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1529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1529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1529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1529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1529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1529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FF"/>
          </a:solidFill>
        </a:fill>
      </a:tcStyle>
    </a:wholeTbl>
    <a:band2H>
      <a:tcTxStyle b="def" i="def"/>
      <a:tcStyle>
        <a:tcBdr/>
        <a:fill>
          <a:solidFill>
            <a:srgbClr val="E9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5CD"/>
          </a:solidFill>
        </a:fill>
      </a:tcStyle>
    </a:wholeTbl>
    <a:band2H>
      <a:tcTxStyle b="def" i="def"/>
      <a:tcStyle>
        <a:tcBdr/>
        <a:fill>
          <a:solidFill>
            <a:srgbClr val="E7F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7F6"/>
          </a:solidFill>
        </a:fill>
      </a:tcStyle>
    </a:wholeTbl>
    <a:band2H>
      <a:tcTxStyle b="def" i="def"/>
      <a:tcStyle>
        <a:tcBdr/>
        <a:fill>
          <a:solidFill>
            <a:srgbClr val="FFECF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a Apresentaçã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da Apresentação</a:t>
            </a:r>
          </a:p>
        </p:txBody>
      </p:sp>
      <p:sp>
        <p:nvSpPr>
          <p:cNvPr id="12" name="Nível de Corpo Um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/>
          <p:nvPr>
            <p:ph type="body" sz="half" idx="1" hasCustomPrompt="1"/>
          </p:nvPr>
        </p:nvSpPr>
        <p:spPr>
          <a:xfrm>
            <a:off x="1298275" y="4927600"/>
            <a:ext cx="21863648" cy="3853768"/>
          </a:xfrm>
          <a:prstGeom prst="rect">
            <a:avLst/>
          </a:prstGeom>
        </p:spPr>
        <p:txBody>
          <a:bodyPr anchor="ctr"/>
          <a:lstStyle>
            <a:lvl1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1pPr>
            <a:lvl2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2pPr>
            <a:lvl3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3pPr>
            <a:lvl4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4pPr>
            <a:lvl5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Nível de Corpo Um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16" name="Informações do fato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8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100" sz="2900"/>
            </a:lvl1pPr>
          </a:lstStyle>
          <a:p>
            <a:pPr/>
            <a:r>
              <a:t>Informações do fato</a:t>
            </a:r>
          </a:p>
        </p:txBody>
      </p:sp>
      <p:sp>
        <p:nvSpPr>
          <p:cNvPr id="11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ível de Corpo Um…"/>
          <p:cNvSpPr txBox="1"/>
          <p:nvPr>
            <p:ph type="body" sz="quarter" idx="1" hasCustomPrompt="1"/>
          </p:nvPr>
        </p:nvSpPr>
        <p:spPr>
          <a:xfrm>
            <a:off x="2252672" y="10353078"/>
            <a:ext cx="20691418" cy="567947"/>
          </a:xfrm>
          <a:prstGeom prst="rect">
            <a:avLst/>
          </a:prstGeom>
        </p:spPr>
        <p:txBody>
          <a:bodyPr/>
          <a:lstStyle>
            <a:lvl1pPr>
              <a:defRPr spc="-84" sz="2800"/>
            </a:lvl1pPr>
            <a:lvl2pPr>
              <a:defRPr spc="-84" sz="2800"/>
            </a:lvl2pPr>
            <a:lvl3pPr>
              <a:defRPr spc="-84" sz="2800"/>
            </a:lvl3pPr>
            <a:lvl4pPr>
              <a:defRPr spc="-84" sz="2800"/>
            </a:lvl4pPr>
            <a:lvl5pPr>
              <a:defRPr spc="-84" sz="2800"/>
            </a:lvl5pPr>
          </a:lstStyle>
          <a:p>
            <a:pPr/>
            <a:r>
              <a:t>Atribuição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5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6" name="Nível de Corpo Um…"/>
          <p:cNvSpPr txBox="1"/>
          <p:nvPr>
            <p:ph type="body" sz="half" idx="21" hasCustomPrompt="1"/>
          </p:nvPr>
        </p:nvSpPr>
        <p:spPr>
          <a:xfrm>
            <a:off x="1439912" y="4332885"/>
            <a:ext cx="21504176" cy="5497470"/>
          </a:xfrm>
          <a:prstGeom prst="rect">
            <a:avLst/>
          </a:prstGeom>
        </p:spPr>
        <p:txBody>
          <a:bodyPr anchor="b"/>
          <a:lstStyle/>
          <a:p>
            <a:pPr lvl="4" indent="2192558" defTabSz="731341">
              <a:lnSpc>
                <a:spcPct val="70000"/>
              </a:lnSpc>
              <a:defRPr b="1" i="1" spc="-399" sz="8300">
                <a:latin typeface="Graphik"/>
                <a:ea typeface="Graphik"/>
                <a:cs typeface="Graphik"/>
                <a:sym typeface="Graphik"/>
              </a:defRPr>
            </a:pPr>
            <a:r>
              <a:t>“Citação Notável”
</a:t>
            </a:r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Vista lateral de uma pessoa vestindo uma jaqueta com capuz amarelo em frente a persianas amarelas"/>
          <p:cNvSpPr/>
          <p:nvPr>
            <p:ph type="pic" idx="21"/>
          </p:nvPr>
        </p:nvSpPr>
        <p:spPr>
          <a:xfrm>
            <a:off x="4076700" y="-3937000"/>
            <a:ext cx="26492200" cy="176614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Vista de costas de uma pessoa com blusa amarela olhando através de uma abertura em uma parede de pedra"/>
          <p:cNvSpPr/>
          <p:nvPr>
            <p:ph type="pic" sz="half" idx="22"/>
          </p:nvPr>
        </p:nvSpPr>
        <p:spPr>
          <a:xfrm>
            <a:off x="-3" y="-525806"/>
            <a:ext cx="12065004" cy="77826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Pessoa com sorriso largo vestindo blusa azul em frente a uma parede azul"/>
          <p:cNvSpPr/>
          <p:nvPr>
            <p:ph type="pic" sz="half" idx="23"/>
          </p:nvPr>
        </p:nvSpPr>
        <p:spPr>
          <a:xfrm>
            <a:off x="-3" y="6384783"/>
            <a:ext cx="12065004" cy="80482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ssoa vestindo calça jeans azul e jaqueta jeans sobre uma parede vermelha e roxa sólida"/>
          <p:cNvSpPr/>
          <p:nvPr>
            <p:ph type="pic" idx="21"/>
          </p:nvPr>
        </p:nvSpPr>
        <p:spPr>
          <a:xfrm>
            <a:off x="0" y="-1266000"/>
            <a:ext cx="24384000" cy="162480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ssoa sorridente usando óculos de sol e blusa amarela sobre fundo verde acinzentado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ítulo da Apresentação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Título da Apresentação</a:t>
            </a:r>
          </a:p>
        </p:txBody>
      </p:sp>
      <p:sp>
        <p:nvSpPr>
          <p:cNvPr id="22" name="Nível de Corpo Um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6"/>
          </a:xfrm>
          <a:prstGeom prst="rect">
            <a:avLst/>
          </a:prstGeom>
        </p:spPr>
        <p:txBody>
          <a:bodyPr/>
          <a:lstStyle/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xfrm>
            <a:off x="22797515" y="12979146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ista lateral de uma pessoa vestindo uma jaqueta com capuz amarelo em frente a persianas amarelas"/>
          <p:cNvSpPr/>
          <p:nvPr>
            <p:ph type="pic" idx="21"/>
          </p:nvPr>
        </p:nvSpPr>
        <p:spPr>
          <a:xfrm>
            <a:off x="8922063" y="-3"/>
            <a:ext cx="20573999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ítulo do Slide"/>
          <p:cNvSpPr txBox="1"/>
          <p:nvPr>
            <p:ph type="title" hasCustomPrompt="1"/>
          </p:nvPr>
        </p:nvSpPr>
        <p:spPr>
          <a:xfrm>
            <a:off x="1295400" y="3743016"/>
            <a:ext cx="11442700" cy="5334003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32" name="Nível de Corpo Um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Nível de Corpo Um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3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1" name="Subtítulo do Slide"/>
          <p:cNvSpPr txBox="1"/>
          <p:nvPr>
            <p:ph type="body" sz="quarter" idx="21" hasCustomPrompt="1"/>
          </p:nvPr>
        </p:nvSpPr>
        <p:spPr>
          <a:xfrm>
            <a:off x="1295400" y="3543455"/>
            <a:ext cx="21869400" cy="694058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42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Título do Slide"/>
          <p:cNvSpPr txBox="1"/>
          <p:nvPr>
            <p:ph type="title" hasCustomPrompt="1"/>
          </p:nvPr>
        </p:nvSpPr>
        <p:spPr>
          <a:xfrm>
            <a:off x="1295400" y="1620697"/>
            <a:ext cx="21869400" cy="1778387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do Slide</a:t>
            </a:r>
          </a:p>
        </p:txBody>
      </p:sp>
      <p:sp>
        <p:nvSpPr>
          <p:cNvPr id="44" name="Nível de Corpo Um…"/>
          <p:cNvSpPr txBox="1"/>
          <p:nvPr>
            <p:ph type="body" idx="22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/>
            </a:lvl1pPr>
          </a:lstStyle>
          <a:p>
            <a:pPr/>
            <a:r>
              <a:t>Texto com marcadores do slide</a:t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xfrm>
            <a:off x="22793707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3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ível de Corpo Um…"/>
          <p:cNvSpPr txBox="1"/>
          <p:nvPr>
            <p:ph type="body" idx="21" hasCustomPrompt="1"/>
          </p:nvPr>
        </p:nvSpPr>
        <p:spPr>
          <a:xfrm>
            <a:off x="1295400" y="5270500"/>
            <a:ext cx="21869400" cy="7135318"/>
          </a:xfrm>
          <a:prstGeom prst="rect">
            <a:avLst/>
          </a:prstGeom>
        </p:spPr>
        <p:txBody>
          <a:bodyPr numCol="2" spcCol="1093469"/>
          <a:lstStyle>
            <a:lvl1pPr>
              <a:spcBef>
                <a:spcPts val="3300"/>
              </a:spcBef>
              <a:defRPr cap="none" spc="0" sz="4000"/>
            </a:lvl1pPr>
          </a:lstStyle>
          <a:p>
            <a:pPr/>
            <a:r>
              <a:t>Texto com marcadores do slide</a:t>
            </a:r>
          </a:p>
        </p:txBody>
      </p:sp>
      <p:sp>
        <p:nvSpPr>
          <p:cNvPr id="54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ssoa com sorriso largo vestindo blusa azul em frente a uma parede azul"/>
          <p:cNvSpPr/>
          <p:nvPr>
            <p:ph type="pic" idx="21"/>
          </p:nvPr>
        </p:nvSpPr>
        <p:spPr>
          <a:xfrm>
            <a:off x="10236489" y="-3"/>
            <a:ext cx="20561460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Nível de Corpo Um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/>
            </a:lvl1pPr>
            <a:lvl2pPr>
              <a:spcBef>
                <a:spcPts val="3300"/>
              </a:spcBef>
              <a:defRPr cap="none" spc="0" sz="4000"/>
            </a:lvl2pPr>
            <a:lvl3pPr>
              <a:spcBef>
                <a:spcPts val="3300"/>
              </a:spcBef>
              <a:defRPr cap="none" spc="0" sz="4000"/>
            </a:lvl3pPr>
            <a:lvl4pPr>
              <a:spcBef>
                <a:spcPts val="3300"/>
              </a:spcBef>
              <a:defRPr cap="none" spc="0" sz="4000"/>
            </a:lvl4pPr>
            <a:lvl5pPr>
              <a:spcBef>
                <a:spcPts val="3300"/>
              </a:spcBef>
              <a:defRPr cap="none" spc="0" sz="4000"/>
            </a:lvl5pPr>
          </a:lstStyle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Retângulo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5" name="Autoria e Data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100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66" name="Título do Slid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do Slide</a:t>
            </a:r>
          </a:p>
        </p:txBody>
      </p:sp>
      <p:sp>
        <p:nvSpPr>
          <p:cNvPr id="67" name="Subtítulo do Slide"/>
          <p:cNvSpPr txBox="1"/>
          <p:nvPr>
            <p:ph type="body" sz="quarter" idx="23" hasCustomPrompt="1"/>
          </p:nvPr>
        </p:nvSpPr>
        <p:spPr>
          <a:xfrm>
            <a:off x="1295398" y="4092575"/>
            <a:ext cx="11442705" cy="678374"/>
          </a:xfrm>
          <a:prstGeom prst="rect">
            <a:avLst/>
          </a:prstGeom>
        </p:spPr>
        <p:txBody>
          <a:bodyPr/>
          <a:lstStyle>
            <a:lvl1pPr defTabSz="566673">
              <a:defRPr spc="-200" sz="3300"/>
            </a:lvl1pPr>
          </a:lstStyle>
          <a:p>
            <a:pPr/>
            <a:r>
              <a:t>Subtítulo do Slide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ítulo da Seção"/>
          <p:cNvSpPr txBox="1"/>
          <p:nvPr>
            <p:ph type="title" hasCustomPrompt="1"/>
          </p:nvPr>
        </p:nvSpPr>
        <p:spPr>
          <a:xfrm>
            <a:off x="1295400" y="5404408"/>
            <a:ext cx="21869400" cy="2881787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Título da Seção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xfrm>
            <a:off x="22797515" y="12979146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Nível de Corpo Um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3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ubtítulo do Slide"/>
          <p:cNvSpPr txBox="1"/>
          <p:nvPr>
            <p:ph type="body" sz="quarter" idx="21" hasCustomPrompt="1"/>
          </p:nvPr>
        </p:nvSpPr>
        <p:spPr>
          <a:xfrm>
            <a:off x="1295400" y="3543455"/>
            <a:ext cx="21869400" cy="694058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Subtítulo do Slide </a:t>
            </a:r>
          </a:p>
        </p:txBody>
      </p:sp>
      <p:sp>
        <p:nvSpPr>
          <p:cNvPr id="85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6" name="Título do Slid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do Slide</a:t>
            </a:r>
          </a:p>
        </p:txBody>
      </p:sp>
      <p:sp>
        <p:nvSpPr>
          <p:cNvPr id="8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Nível de Corpo Um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3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Autoria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5" name="Subtítulo de Agenda"/>
          <p:cNvSpPr txBox="1"/>
          <p:nvPr>
            <p:ph type="body" sz="quarter" idx="21" hasCustomPrompt="1"/>
          </p:nvPr>
        </p:nvSpPr>
        <p:spPr>
          <a:xfrm>
            <a:off x="1295400" y="3543455"/>
            <a:ext cx="21869400" cy="694058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96" name="Nível de Corpo Um…"/>
          <p:cNvSpPr txBox="1"/>
          <p:nvPr>
            <p:ph type="body" idx="22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100" sz="5400" u="sng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Tópicos da Agenda</a:t>
            </a:r>
          </a:p>
        </p:txBody>
      </p:sp>
      <p:sp>
        <p:nvSpPr>
          <p:cNvPr id="97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8" name="Título da Agenda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da Agenda</a:t>
            </a:r>
          </a:p>
        </p:txBody>
      </p:sp>
      <p:sp>
        <p:nvSpPr>
          <p:cNvPr id="9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a Apresentação"/>
          <p:cNvSpPr txBox="1"/>
          <p:nvPr>
            <p:ph type="title" hasCustomPrompt="1"/>
          </p:nvPr>
        </p:nvSpPr>
        <p:spPr>
          <a:xfrm>
            <a:off x="1298349" y="4384675"/>
            <a:ext cx="21869402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da Apresentação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98349" y="9268776"/>
            <a:ext cx="21869402" cy="1402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3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2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essoa sorridente usando óculos de sol e blusa amarela sobre fundo verde acinzentado" descr="Pessoa sorridente usando óculos de sol e blusa amarela sobre fundo verde acinzentad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05" t="30596" r="26698" b="1129"/>
          <a:stretch>
            <a:fillRect/>
          </a:stretch>
        </p:blipFill>
        <p:spPr>
          <a:xfrm>
            <a:off x="-2" y="0"/>
            <a:ext cx="24384002" cy="13716000"/>
          </a:xfrm>
          <a:prstGeom prst="rect">
            <a:avLst/>
          </a:prstGeom>
        </p:spPr>
      </p:pic>
      <p:sp>
        <p:nvSpPr>
          <p:cNvPr id="162" name="O lookinho-me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700"/>
            </a:lvl1pPr>
          </a:lstStyle>
          <a:p>
            <a:pPr/>
            <a:r>
              <a:t>O lookinho-meu</a:t>
            </a:r>
          </a:p>
        </p:txBody>
      </p:sp>
      <p:sp>
        <p:nvSpPr>
          <p:cNvPr id="163" name="Escolher suas roupas nunca foi tão fácil"/>
          <p:cNvSpPr txBox="1"/>
          <p:nvPr>
            <p:ph type="body" sz="quarter" idx="1"/>
          </p:nvPr>
        </p:nvSpPr>
        <p:spPr>
          <a:xfrm>
            <a:off x="1295400" y="9268776"/>
            <a:ext cx="21869400" cy="142271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Escolher suas roupas nunca foi tão fácil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ASOS DE USO"/>
          <p:cNvSpPr txBox="1"/>
          <p:nvPr>
            <p:ph type="title"/>
          </p:nvPr>
        </p:nvSpPr>
        <p:spPr>
          <a:xfrm>
            <a:off x="6530250" y="0"/>
            <a:ext cx="21869403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95" name="&quot;No diagrama de pacotes falta considerar o MVC.&quot;"/>
          <p:cNvSpPr txBox="1"/>
          <p:nvPr/>
        </p:nvSpPr>
        <p:spPr>
          <a:xfrm>
            <a:off x="13048014" y="6080986"/>
            <a:ext cx="9623366" cy="155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"No diagrama de pacotes falta considerar o MVC."</a:t>
            </a:r>
          </a:p>
        </p:txBody>
      </p:sp>
      <p:pic>
        <p:nvPicPr>
          <p:cNvPr id="196" name="Captura de Tela 2023-04-18 às 21.01.11.png" descr="Captura de Tela 2023-04-18 às 21.01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788" y="962182"/>
            <a:ext cx="12056235" cy="12295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99" name="&quot;Falta representar a herança dos tipos de peças de roupa.&quot;"/>
          <p:cNvSpPr txBox="1"/>
          <p:nvPr/>
        </p:nvSpPr>
        <p:spPr>
          <a:xfrm>
            <a:off x="3825744" y="12185791"/>
            <a:ext cx="16732511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"Falta representar a herança dos tipos de peças de roupa."</a:t>
            </a:r>
          </a:p>
        </p:txBody>
      </p:sp>
      <p:pic>
        <p:nvPicPr>
          <p:cNvPr id="200" name="Captura de Tela 2023-04-09 às 22.59.39.png" descr="Captura de Tela 2023-04-09 às 22.5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2098" y="2210974"/>
            <a:ext cx="12979621" cy="929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203" name="&quot;Nos diagramas de classe colocar só as funções utilizadas naquele caso de uso&quot;"/>
          <p:cNvSpPr txBox="1"/>
          <p:nvPr/>
        </p:nvSpPr>
        <p:spPr>
          <a:xfrm>
            <a:off x="385141" y="12301681"/>
            <a:ext cx="22873532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"Nos diagramas de classe colocar só as funções utilizadas naquele caso de uso"</a:t>
            </a:r>
          </a:p>
        </p:txBody>
      </p:sp>
      <p:pic>
        <p:nvPicPr>
          <p:cNvPr id="204" name="Captura de Tela 2023-04-09 às 23.01.01.png" descr="Captura de Tela 2023-04-09 às 23.01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637" y="2015954"/>
            <a:ext cx="6692901" cy="909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Captura de Tela 2023-04-09 às 23.01.29.png" descr="Captura de Tela 2023-04-09 às 23.01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8835" y="2352504"/>
            <a:ext cx="4965702" cy="842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Captura de Tela 2023-04-09 às 23.01.47.png" descr="Captura de Tela 2023-04-09 às 23.01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3834" y="2308054"/>
            <a:ext cx="6807202" cy="850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209" name="&quot;Nos diagramas de classe colocar só as funções utilizadas naquele caso de uso&quot;"/>
          <p:cNvSpPr txBox="1"/>
          <p:nvPr/>
        </p:nvSpPr>
        <p:spPr>
          <a:xfrm>
            <a:off x="385141" y="12301681"/>
            <a:ext cx="22873532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"Nos diagramas de classe colocar só as funções utilizadas naquele caso de uso"</a:t>
            </a:r>
          </a:p>
        </p:txBody>
      </p:sp>
      <p:pic>
        <p:nvPicPr>
          <p:cNvPr id="210" name="Captura de Tela 2023-04-09 às 23.02.12.png" descr="Captura de Tela 2023-04-09 às 23.0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0841" y="2603500"/>
            <a:ext cx="7327902" cy="850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Captura de Tela 2023-04-09 às 23.02.33.png" descr="Captura de Tela 2023-04-09 às 23.02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8626" y="2203450"/>
            <a:ext cx="4838702" cy="930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ASOS DE USO"/>
          <p:cNvSpPr txBox="1"/>
          <p:nvPr>
            <p:ph type="title"/>
          </p:nvPr>
        </p:nvSpPr>
        <p:spPr>
          <a:xfrm>
            <a:off x="10106986" y="5417106"/>
            <a:ext cx="4170028" cy="2881788"/>
          </a:xfrm>
          <a:prstGeom prst="rect">
            <a:avLst/>
          </a:prstGeom>
        </p:spPr>
        <p:txBody>
          <a:bodyPr/>
          <a:lstStyle>
            <a:lvl1pPr>
              <a:defRPr spc="-800" sz="15000"/>
            </a:lvl1pPr>
          </a:lstStyle>
          <a:p>
            <a:pPr/>
            <a:r>
              <a:t>SOA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Especificação do modelo de negócio</a:t>
            </a:r>
          </a:p>
        </p:txBody>
      </p:sp>
      <p:pic>
        <p:nvPicPr>
          <p:cNvPr id="216" name="Captura de Tela 2023-04-09 às 19.01.50.png" descr="Captura de Tela 2023-04-09 às 19.0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2602" y="2500367"/>
            <a:ext cx="15329716" cy="1084016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Forma"/>
          <p:cNvSpPr/>
          <p:nvPr/>
        </p:nvSpPr>
        <p:spPr>
          <a:xfrm>
            <a:off x="8584056" y="7428523"/>
            <a:ext cx="10901719" cy="5686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1469" fill="norm" stroke="1" extrusionOk="0">
                <a:moveTo>
                  <a:pt x="11440" y="599"/>
                </a:moveTo>
                <a:cubicBezTo>
                  <a:pt x="8968" y="1568"/>
                  <a:pt x="6678" y="3754"/>
                  <a:pt x="4401" y="5907"/>
                </a:cubicBezTo>
                <a:cubicBezTo>
                  <a:pt x="1359" y="8784"/>
                  <a:pt x="-1063" y="14068"/>
                  <a:pt x="478" y="18622"/>
                </a:cubicBezTo>
                <a:cubicBezTo>
                  <a:pt x="1378" y="21281"/>
                  <a:pt x="2843" y="21245"/>
                  <a:pt x="4402" y="21183"/>
                </a:cubicBezTo>
                <a:cubicBezTo>
                  <a:pt x="6319" y="21108"/>
                  <a:pt x="8495" y="21549"/>
                  <a:pt x="10537" y="21455"/>
                </a:cubicBezTo>
                <a:cubicBezTo>
                  <a:pt x="13596" y="21313"/>
                  <a:pt x="16841" y="20763"/>
                  <a:pt x="18849" y="16153"/>
                </a:cubicBezTo>
                <a:cubicBezTo>
                  <a:pt x="19653" y="14306"/>
                  <a:pt x="20133" y="12076"/>
                  <a:pt x="20336" y="9725"/>
                </a:cubicBezTo>
                <a:cubicBezTo>
                  <a:pt x="20537" y="7392"/>
                  <a:pt x="20461" y="4841"/>
                  <a:pt x="19704" y="2926"/>
                </a:cubicBezTo>
                <a:cubicBezTo>
                  <a:pt x="18635" y="222"/>
                  <a:pt x="16962" y="-51"/>
                  <a:pt x="15272" y="6"/>
                </a:cubicBezTo>
                <a:cubicBezTo>
                  <a:pt x="14060" y="47"/>
                  <a:pt x="12715" y="99"/>
                  <a:pt x="11440" y="599"/>
                </a:cubicBezTo>
                <a:close/>
              </a:path>
            </a:pathLst>
          </a:custGeom>
          <a:ln w="25400">
            <a:solidFill>
              <a:schemeClr val="accent1"/>
            </a:solidFill>
          </a:ln>
        </p:spPr>
        <p:txBody>
          <a:bodyPr lIns="50800" tIns="50800" rIns="50800" bIns="50800"/>
          <a:lstStyle/>
          <a:p>
            <a:pPr>
              <a:defRPr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18" name="Oval"/>
          <p:cNvSpPr/>
          <p:nvPr/>
        </p:nvSpPr>
        <p:spPr>
          <a:xfrm>
            <a:off x="8464438" y="4413075"/>
            <a:ext cx="2353407" cy="1471563"/>
          </a:xfrm>
          <a:prstGeom prst="ellipse">
            <a:avLst/>
          </a:prstGeom>
          <a:ln w="25400">
            <a:solidFill>
              <a:schemeClr val="accent5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19" name="Oval"/>
          <p:cNvSpPr/>
          <p:nvPr/>
        </p:nvSpPr>
        <p:spPr>
          <a:xfrm>
            <a:off x="4348226" y="6277548"/>
            <a:ext cx="5444271" cy="3704804"/>
          </a:xfrm>
          <a:prstGeom prst="ellipse">
            <a:avLst/>
          </a:prstGeom>
          <a:ln w="25400">
            <a:solidFill>
              <a:schemeClr val="accent3">
                <a:satOff val="-16187"/>
                <a:lumOff val="-11176"/>
              </a:schemeClr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Captura de Tela 2023-04-09 às 19.02.20.png" descr="Captura de Tela 2023-04-09 às 19.02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9900" y="2501900"/>
            <a:ext cx="15402699" cy="1097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Especificação do modelo de negócio</a:t>
            </a:r>
          </a:p>
        </p:txBody>
      </p:sp>
      <p:sp>
        <p:nvSpPr>
          <p:cNvPr id="223" name="Oval"/>
          <p:cNvSpPr/>
          <p:nvPr/>
        </p:nvSpPr>
        <p:spPr>
          <a:xfrm>
            <a:off x="7160686" y="5079438"/>
            <a:ext cx="2353407" cy="1471563"/>
          </a:xfrm>
          <a:prstGeom prst="ellipse">
            <a:avLst/>
          </a:prstGeom>
          <a:ln w="25400">
            <a:solidFill>
              <a:schemeClr val="accent5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24" name="Círculo"/>
          <p:cNvSpPr/>
          <p:nvPr/>
        </p:nvSpPr>
        <p:spPr>
          <a:xfrm>
            <a:off x="16076671" y="10568837"/>
            <a:ext cx="1270003" cy="127000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25" name="Círculo"/>
          <p:cNvSpPr/>
          <p:nvPr/>
        </p:nvSpPr>
        <p:spPr>
          <a:xfrm>
            <a:off x="6437059" y="10946204"/>
            <a:ext cx="1270003" cy="1270003"/>
          </a:xfrm>
          <a:prstGeom prst="ellipse">
            <a:avLst/>
          </a:prstGeom>
          <a:solidFill>
            <a:schemeClr val="accent3">
              <a:satOff val="-16187"/>
              <a:lumOff val="-11176"/>
            </a:schemeClr>
          </a:solidFill>
          <a:ln w="25400">
            <a:solidFill>
              <a:schemeClr val="accent3">
                <a:satOff val="-16187"/>
                <a:lumOff val="-11176"/>
              </a:schemeClr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Modelo de informação do negócio</a:t>
            </a:r>
          </a:p>
        </p:txBody>
      </p:sp>
      <p:pic>
        <p:nvPicPr>
          <p:cNvPr id="228" name="Modelo de Informação do Negócio.jpg" descr="Modelo de Informação do Negócio.jpg"/>
          <p:cNvPicPr>
            <a:picLocks noChangeAspect="1"/>
          </p:cNvPicPr>
          <p:nvPr/>
        </p:nvPicPr>
        <p:blipFill>
          <a:blip r:embed="rId2">
            <a:extLst/>
          </a:blip>
          <a:srcRect l="0" t="0" r="38545" b="0"/>
          <a:stretch>
            <a:fillRect/>
          </a:stretch>
        </p:blipFill>
        <p:spPr>
          <a:xfrm>
            <a:off x="5773539" y="6058621"/>
            <a:ext cx="12836813" cy="2481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ASOS DE USO"/>
          <p:cNvSpPr txBox="1"/>
          <p:nvPr>
            <p:ph type="title"/>
          </p:nvPr>
        </p:nvSpPr>
        <p:spPr>
          <a:xfrm>
            <a:off x="1257300" y="35914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Modelo navegacional</a:t>
            </a:r>
          </a:p>
        </p:txBody>
      </p:sp>
      <p:pic>
        <p:nvPicPr>
          <p:cNvPr id="231" name="Modelo Navegacional-2.jpg" descr="Modelo Navegacional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070" y="2330929"/>
            <a:ext cx="15973861" cy="10947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34" name="photo_5015274341818019975_y.jpg" descr="photo_5015274341818019975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997" y="2827717"/>
            <a:ext cx="19950701" cy="9538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odelagem"/>
          <p:cNvSpPr txBox="1"/>
          <p:nvPr>
            <p:ph type="title"/>
          </p:nvPr>
        </p:nvSpPr>
        <p:spPr>
          <a:xfrm>
            <a:off x="1295400" y="5404408"/>
            <a:ext cx="21869400" cy="2881787"/>
          </a:xfrm>
          <a:prstGeom prst="rect">
            <a:avLst/>
          </a:prstGeom>
        </p:spPr>
        <p:txBody>
          <a:bodyPr/>
          <a:lstStyle>
            <a:lvl1pPr>
              <a:defRPr spc="-500"/>
            </a:lvl1pPr>
          </a:lstStyle>
          <a:p>
            <a:pPr/>
            <a:r>
              <a:t>CORREÇÕES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37" name="photo_5015274341818019973_y.jpg" descr="photo_5015274341818019973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386" y="3045881"/>
            <a:ext cx="20908991" cy="9980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40" name="photo_5015274341818019976_y.jpg" descr="photo_5015274341818019976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884" y="3315234"/>
            <a:ext cx="21644842" cy="9199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43" name="photo_5015274341818019974_y.jpg" descr="photo_5015274341818019974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386" y="3103971"/>
            <a:ext cx="20384046" cy="9857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46" name="photo_5015274341818019972_y.jpg" descr="photo_5015274341818019972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414" y="2917423"/>
            <a:ext cx="20935324" cy="9993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49" name="photo_5015274341818019977_y.jpg" descr="photo_5015274341818019977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18" y="2741686"/>
            <a:ext cx="20494208" cy="9798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Protótipo de interface gráfica</a:t>
            </a:r>
          </a:p>
        </p:txBody>
      </p:sp>
      <p:pic>
        <p:nvPicPr>
          <p:cNvPr id="252" name="photo_5015274341818019978_y.jpg" descr="photo_5015274341818019978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2108" y="2807380"/>
            <a:ext cx="20659784" cy="9877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ASOS DE USO"/>
          <p:cNvSpPr txBox="1"/>
          <p:nvPr>
            <p:ph type="title"/>
          </p:nvPr>
        </p:nvSpPr>
        <p:spPr>
          <a:xfrm>
            <a:off x="1257300" y="35914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Arquitetura dos serviços</a:t>
            </a:r>
          </a:p>
        </p:txBody>
      </p:sp>
      <p:pic>
        <p:nvPicPr>
          <p:cNvPr id="255" name="Captura de Tela 2023-04-09 às 19.17.10.png" descr="Captura de Tela 2023-04-09 às 19.17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149" y="3906696"/>
            <a:ext cx="23671701" cy="7194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 defTabSz="742950">
              <a:defRPr spc="-500" sz="9100"/>
            </a:lvl1pPr>
          </a:lstStyle>
          <a:p>
            <a:pPr/>
            <a:r>
              <a:t>Modelo de interação dos serviços</a:t>
            </a:r>
          </a:p>
        </p:txBody>
      </p:sp>
      <p:sp>
        <p:nvSpPr>
          <p:cNvPr id="258" name="CASOS DE USO"/>
          <p:cNvSpPr txBox="1"/>
          <p:nvPr/>
        </p:nvSpPr>
        <p:spPr>
          <a:xfrm>
            <a:off x="1257300" y="2150299"/>
            <a:ext cx="5391319" cy="1131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1340">
              <a:spcBef>
                <a:spcPts val="0"/>
              </a:spcBef>
              <a:tabLst/>
              <a:defRPr b="1" cap="all" spc="-200" sz="34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Serviço Peça de roupa</a:t>
            </a:r>
          </a:p>
        </p:txBody>
      </p:sp>
      <p:pic>
        <p:nvPicPr>
          <p:cNvPr id="259" name="Captura de Tela 2023-04-09 às 19.22.12.png" descr="Captura de Tela 2023-04-09 às 19.2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125" y="3862763"/>
            <a:ext cx="23619751" cy="8604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 defTabSz="742950">
              <a:defRPr spc="-500" sz="9100"/>
            </a:lvl1pPr>
          </a:lstStyle>
          <a:p>
            <a:pPr/>
            <a:r>
              <a:t>Modelo de interação dos serviços</a:t>
            </a:r>
          </a:p>
        </p:txBody>
      </p:sp>
      <p:sp>
        <p:nvSpPr>
          <p:cNvPr id="262" name="CASOS DE USO"/>
          <p:cNvSpPr txBox="1"/>
          <p:nvPr/>
        </p:nvSpPr>
        <p:spPr>
          <a:xfrm>
            <a:off x="1257300" y="2150299"/>
            <a:ext cx="5391319" cy="1131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spcBef>
                <a:spcPts val="0"/>
              </a:spcBef>
              <a:tabLst/>
              <a:defRPr b="1" cap="all" spc="-300" sz="51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Serviço look</a:t>
            </a:r>
          </a:p>
        </p:txBody>
      </p:sp>
      <p:pic>
        <p:nvPicPr>
          <p:cNvPr id="263" name="Captura de Tela 2023-04-18 às 21.10.17.png" descr="Captura de Tela 2023-04-18 às 21.10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7215" y="3419069"/>
            <a:ext cx="17109570" cy="9709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ASOS DE USO"/>
          <p:cNvSpPr txBox="1"/>
          <p:nvPr>
            <p:ph type="title"/>
          </p:nvPr>
        </p:nvSpPr>
        <p:spPr>
          <a:xfrm>
            <a:off x="1257300" y="59611"/>
            <a:ext cx="21869400" cy="2881788"/>
          </a:xfrm>
          <a:prstGeom prst="rect">
            <a:avLst/>
          </a:prstGeom>
        </p:spPr>
        <p:txBody>
          <a:bodyPr/>
          <a:lstStyle>
            <a:lvl1pPr algn="ctr" defTabSz="792479">
              <a:defRPr spc="-500" sz="9700"/>
            </a:lvl1pPr>
          </a:lstStyle>
          <a:p>
            <a:pPr/>
            <a:r>
              <a:t>Modelo de informação refinado</a:t>
            </a:r>
          </a:p>
        </p:txBody>
      </p:sp>
      <p:pic>
        <p:nvPicPr>
          <p:cNvPr id="266" name="Captura de Tela 2023-04-09 às 19.17.42.png" descr="Captura de Tela 2023-04-09 às 19.17.42.png"/>
          <p:cNvPicPr>
            <a:picLocks noChangeAspect="1"/>
          </p:cNvPicPr>
          <p:nvPr/>
        </p:nvPicPr>
        <p:blipFill>
          <a:blip r:embed="rId2">
            <a:extLst/>
          </a:blip>
          <a:srcRect l="1421" t="0" r="28642" b="0"/>
          <a:stretch>
            <a:fillRect/>
          </a:stretch>
        </p:blipFill>
        <p:spPr>
          <a:xfrm>
            <a:off x="4230290" y="4636986"/>
            <a:ext cx="15923245" cy="5685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68" name="&quot;Em Cadastrar Peça de Roupa (o mesmo para Criar Look), o objeto deve ser criado pela tela e passado para o controlador&quot;"/>
          <p:cNvSpPr txBox="1"/>
          <p:nvPr/>
        </p:nvSpPr>
        <p:spPr>
          <a:xfrm>
            <a:off x="364094" y="10513741"/>
            <a:ext cx="23881222" cy="155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"Em Cadastrar Peça de Roupa (o mesmo para Criar Look), o objeto deve ser criado pela tela e passado para o controlador"</a:t>
            </a:r>
          </a:p>
        </p:txBody>
      </p:sp>
      <p:pic>
        <p:nvPicPr>
          <p:cNvPr id="169" name="Captura de Tela 2023-04-18 às 21.19.17.png" descr="Captura de Tela 2023-04-18 às 21.19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502" y="3000859"/>
            <a:ext cx="22994996" cy="671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ASOS DE USO"/>
          <p:cNvSpPr txBox="1"/>
          <p:nvPr>
            <p:ph type="title"/>
          </p:nvPr>
        </p:nvSpPr>
        <p:spPr>
          <a:xfrm>
            <a:off x="1257300" y="-82570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400" sz="8000"/>
            </a:lvl1pPr>
          </a:lstStyle>
          <a:p>
            <a:pPr/>
            <a:r>
              <a:t>Diagrama de componentes do serviço</a:t>
            </a:r>
          </a:p>
        </p:txBody>
      </p:sp>
      <p:pic>
        <p:nvPicPr>
          <p:cNvPr id="269" name="Captura de Tela 2023-04-18 às 21.09.45.png" descr="Captura de Tela 2023-04-18 às 21.09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5866" y="2666728"/>
            <a:ext cx="13184297" cy="10180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ASOS DE USO"/>
          <p:cNvSpPr txBox="1"/>
          <p:nvPr>
            <p:ph type="title"/>
          </p:nvPr>
        </p:nvSpPr>
        <p:spPr>
          <a:xfrm>
            <a:off x="1257300" y="-35176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400" sz="8000"/>
            </a:lvl1pPr>
          </a:lstStyle>
          <a:p>
            <a:pPr/>
            <a:r>
              <a:t>Diagrama de componentes do sistema</a:t>
            </a:r>
          </a:p>
        </p:txBody>
      </p:sp>
      <p:pic>
        <p:nvPicPr>
          <p:cNvPr id="272" name="Captura de Tela 2023-04-18 às 21.07.01.png" descr="Captura de Tela 2023-04-18 às 21.07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4334" y="2355857"/>
            <a:ext cx="11775332" cy="10861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ASOS DE USO"/>
          <p:cNvSpPr txBox="1"/>
          <p:nvPr>
            <p:ph type="title"/>
          </p:nvPr>
        </p:nvSpPr>
        <p:spPr>
          <a:xfrm>
            <a:off x="1257300" y="-11480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Telas do projeto</a:t>
            </a:r>
          </a:p>
        </p:txBody>
      </p:sp>
      <p:pic>
        <p:nvPicPr>
          <p:cNvPr id="275" name="photo_5015274341818019973_y.jpg" descr="photo_5015274341818019973_y.jpg"/>
          <p:cNvPicPr>
            <a:picLocks noChangeAspect="1"/>
          </p:cNvPicPr>
          <p:nvPr/>
        </p:nvPicPr>
        <p:blipFill>
          <a:blip r:embed="rId2">
            <a:extLst/>
          </a:blip>
          <a:srcRect l="0" t="0" r="52872" b="49148"/>
          <a:stretch>
            <a:fillRect/>
          </a:stretch>
        </p:blipFill>
        <p:spPr>
          <a:xfrm>
            <a:off x="790134" y="2659454"/>
            <a:ext cx="15046432" cy="7749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Captura de Tela 2023-04-09 às 22.31.32.png" descr="Captura de Tela 2023-04-09 às 22.31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70500" y="10932514"/>
            <a:ext cx="11166559" cy="2147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ASOS DE USO"/>
          <p:cNvSpPr txBox="1"/>
          <p:nvPr>
            <p:ph type="title"/>
          </p:nvPr>
        </p:nvSpPr>
        <p:spPr>
          <a:xfrm>
            <a:off x="1257300" y="-11480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Telas do projeto</a:t>
            </a:r>
          </a:p>
        </p:txBody>
      </p:sp>
      <p:pic>
        <p:nvPicPr>
          <p:cNvPr id="279" name="photo_5015274341818019972_y.jpg" descr="photo_5015274341818019972_y.jpg"/>
          <p:cNvPicPr>
            <a:picLocks noChangeAspect="1"/>
          </p:cNvPicPr>
          <p:nvPr/>
        </p:nvPicPr>
        <p:blipFill>
          <a:blip r:embed="rId2">
            <a:extLst/>
          </a:blip>
          <a:srcRect l="19183" t="357" r="19183" b="40697"/>
          <a:stretch>
            <a:fillRect/>
          </a:stretch>
        </p:blipFill>
        <p:spPr>
          <a:xfrm>
            <a:off x="663721" y="2736843"/>
            <a:ext cx="16023579" cy="7315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aptura de Tela 2023-04-09 às 22.33.57.png" descr="Captura de Tela 2023-04-09 às 22.33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4630" y="10778594"/>
            <a:ext cx="13925167" cy="2285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PROJETO SERVIÇO LOOK</a:t>
            </a:r>
          </a:p>
        </p:txBody>
      </p:sp>
      <p:pic>
        <p:nvPicPr>
          <p:cNvPr id="283" name="Captura de Tela 2023-04-18 às 21.05.13.png" descr="Captura de Tela 2023-04-18 às 21.05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0928" y="2609475"/>
            <a:ext cx="13116523" cy="10547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ASOS DE USO"/>
          <p:cNvSpPr txBox="1"/>
          <p:nvPr>
            <p:ph type="title"/>
          </p:nvPr>
        </p:nvSpPr>
        <p:spPr>
          <a:xfrm>
            <a:off x="1257300" y="12217"/>
            <a:ext cx="21869400" cy="2881788"/>
          </a:xfrm>
          <a:prstGeom prst="rect">
            <a:avLst/>
          </a:prstGeom>
        </p:spPr>
        <p:txBody>
          <a:bodyPr/>
          <a:lstStyle>
            <a:lvl1pPr algn="ctr">
              <a:defRPr spc="-500"/>
            </a:lvl1pPr>
          </a:lstStyle>
          <a:p>
            <a:pPr/>
            <a:r>
              <a:t>PROJETO SERVIÇO PEÇA DE ROUPA</a:t>
            </a:r>
          </a:p>
        </p:txBody>
      </p:sp>
      <p:pic>
        <p:nvPicPr>
          <p:cNvPr id="286" name="Captura de Tela 2023-04-18 às 21.04.48.png" descr="Captura de Tela 2023-04-18 às 21.0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7853" y="2672001"/>
            <a:ext cx="12968294" cy="10693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Equipe"/>
          <p:cNvSpPr txBox="1"/>
          <p:nvPr>
            <p:ph type="title"/>
          </p:nvPr>
        </p:nvSpPr>
        <p:spPr>
          <a:xfrm>
            <a:off x="9859367" y="2686606"/>
            <a:ext cx="5020868" cy="2881788"/>
          </a:xfrm>
          <a:prstGeom prst="rect">
            <a:avLst/>
          </a:prstGeom>
        </p:spPr>
        <p:txBody>
          <a:bodyPr/>
          <a:lstStyle>
            <a:lvl1pPr>
              <a:defRPr spc="-500"/>
            </a:lvl1pPr>
          </a:lstStyle>
          <a:p>
            <a:pPr/>
            <a:r>
              <a:t>Equipe</a:t>
            </a:r>
          </a:p>
        </p:txBody>
      </p:sp>
      <p:sp>
        <p:nvSpPr>
          <p:cNvPr id="289" name="Amanda Nunes - ansc…"/>
          <p:cNvSpPr txBox="1"/>
          <p:nvPr>
            <p:ph type="body" sz="quarter" idx="4294967295"/>
          </p:nvPr>
        </p:nvSpPr>
        <p:spPr>
          <a:xfrm>
            <a:off x="9424489" y="6092816"/>
            <a:ext cx="5890620" cy="469900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300"/>
              </a:spcBef>
              <a:defRPr cap="none" spc="0" sz="4000"/>
            </a:pPr>
            <a:r>
              <a:t>Amanda Nunes - ansc</a:t>
            </a:r>
          </a:p>
          <a:p>
            <a:pPr>
              <a:spcBef>
                <a:spcPts val="3300"/>
              </a:spcBef>
              <a:defRPr cap="none" spc="0" sz="4000"/>
            </a:pPr>
            <a:r>
              <a:t>Bruno Martins - bmgs</a:t>
            </a:r>
          </a:p>
          <a:p>
            <a:pPr>
              <a:spcBef>
                <a:spcPts val="3300"/>
              </a:spcBef>
              <a:defRPr cap="none" spc="0" sz="4000"/>
            </a:pPr>
            <a:r>
              <a:t>Gislayne Vitorino - gvss</a:t>
            </a:r>
          </a:p>
          <a:p>
            <a:pPr>
              <a:spcBef>
                <a:spcPts val="3300"/>
              </a:spcBef>
              <a:defRPr cap="none" spc="0" sz="4000"/>
            </a:pPr>
            <a:r>
              <a:t>Lucas Souza - lss8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72" name="&quot;Em Cadastrar Peça de Roupa (o mesmo para Criar Look), o objeto deve ser criado pela tela e passado para o controlador&quot;"/>
          <p:cNvSpPr txBox="1"/>
          <p:nvPr/>
        </p:nvSpPr>
        <p:spPr>
          <a:xfrm>
            <a:off x="364094" y="10513741"/>
            <a:ext cx="23881222" cy="155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"Em Cadastrar Peça de Roupa (o mesmo para Criar Look), o objeto deve ser criado pela tela e passado para o controlador"</a:t>
            </a:r>
          </a:p>
        </p:txBody>
      </p:sp>
      <p:pic>
        <p:nvPicPr>
          <p:cNvPr id="173" name="Captura de Tela 2023-04-18 às 21.18.52.png" descr="Captura de Tela 2023-04-18 às 21.18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105" y="3340348"/>
            <a:ext cx="22875202" cy="5932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76" name="&quot;Relacionamentos de include no diagrama de casos de uso estão invertidos.&quot;"/>
          <p:cNvSpPr txBox="1"/>
          <p:nvPr/>
        </p:nvSpPr>
        <p:spPr>
          <a:xfrm>
            <a:off x="335123" y="12446543"/>
            <a:ext cx="21850648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"Relacionamentos de include no diagrama de casos de uso estão invertidos."</a:t>
            </a:r>
          </a:p>
        </p:txBody>
      </p:sp>
      <p:pic>
        <p:nvPicPr>
          <p:cNvPr id="177" name="Captura de Tela 2023-04-09 às 22.40.01.png" descr="Captura de Tela 2023-04-09 às 22.40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1349" y="2552562"/>
            <a:ext cx="12201302" cy="9533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80" name="&quot;Em Criar Look (o mesmo para Editar Look), faltou Selecionar Look. Modelar o selecionar como um subsistema e apenas chamar o método onde necessário, via a interface do subsistema.”"/>
          <p:cNvSpPr txBox="1"/>
          <p:nvPr/>
        </p:nvSpPr>
        <p:spPr>
          <a:xfrm>
            <a:off x="292782" y="6147270"/>
            <a:ext cx="23798436" cy="2290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"Em Criar Look (o mesmo para Editar Look), faltou Selecionar Look. Modelar o selecionar como um subsistema e apenas chamar o método onde necessário, via a interface do subsistema.”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83" name="&quot;Em Login faltou a fronteira com o subsistema.&quot;"/>
          <p:cNvSpPr txBox="1"/>
          <p:nvPr/>
        </p:nvSpPr>
        <p:spPr>
          <a:xfrm>
            <a:off x="9895330" y="6246481"/>
            <a:ext cx="13748572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"Em Login faltou a fronteira com o subsistema."</a:t>
            </a:r>
          </a:p>
        </p:txBody>
      </p:sp>
      <p:pic>
        <p:nvPicPr>
          <p:cNvPr id="184" name="Captura de Tela 2023-04-09 às 22.51.54.png" descr="Captura de Tela 2023-04-09 às 22.51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929" y="2027486"/>
            <a:ext cx="5826717" cy="10512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87" name="&quot;Na arquitetura, faltou a modelagem do MVC.&quot;"/>
          <p:cNvSpPr txBox="1"/>
          <p:nvPr/>
        </p:nvSpPr>
        <p:spPr>
          <a:xfrm>
            <a:off x="5609046" y="12504487"/>
            <a:ext cx="13165907" cy="81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"Na arquitetura, faltou a modelagem do MVC."</a:t>
            </a:r>
          </a:p>
        </p:txBody>
      </p:sp>
      <p:pic>
        <p:nvPicPr>
          <p:cNvPr id="188" name="Captura de Tela 2023-04-18 às 21.03.35.png" descr="Captura de Tela 2023-04-18 às 21.03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299" y="4713955"/>
            <a:ext cx="23812596" cy="3815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ASOS DE USO"/>
          <p:cNvSpPr txBox="1"/>
          <p:nvPr>
            <p:ph type="title"/>
          </p:nvPr>
        </p:nvSpPr>
        <p:spPr>
          <a:xfrm>
            <a:off x="1257300" y="0"/>
            <a:ext cx="21869400" cy="2881785"/>
          </a:xfrm>
          <a:prstGeom prst="rect">
            <a:avLst/>
          </a:prstGeom>
        </p:spPr>
        <p:txBody>
          <a:bodyPr/>
          <a:lstStyle>
            <a:lvl1pPr algn="ctr">
              <a:defRPr spc="-500" sz="8500"/>
            </a:lvl1pPr>
          </a:lstStyle>
          <a:p>
            <a:pPr/>
            <a:r>
              <a:t>Correções</a:t>
            </a:r>
          </a:p>
        </p:txBody>
      </p:sp>
      <p:sp>
        <p:nvSpPr>
          <p:cNvPr id="191" name="&quot;A arquitetura do cadastro de Look precisa ser refeita, pois CareTaker está isolada sem o controlador se conectar com a mesma.&quot;"/>
          <p:cNvSpPr txBox="1"/>
          <p:nvPr/>
        </p:nvSpPr>
        <p:spPr>
          <a:xfrm>
            <a:off x="450446" y="11730576"/>
            <a:ext cx="23483107" cy="155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0"/>
              </a:spcBef>
              <a:tabLst/>
              <a:defRPr i="1" spc="0" sz="5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"A arquitetura do cadastro de Look precisa ser refeita, pois CareTaker está isolada sem o controlador se conectar com a mesma."</a:t>
            </a:r>
          </a:p>
        </p:txBody>
      </p:sp>
      <p:pic>
        <p:nvPicPr>
          <p:cNvPr id="192" name="Captura de Tela 2023-04-09 às 22.55.40.png" descr="Captura de Tela 2023-04-09 às 22.5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919" y="2243127"/>
            <a:ext cx="13696256" cy="9229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29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